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0" r:id="rId3"/>
    <p:sldId id="393" r:id="rId4"/>
    <p:sldId id="399" r:id="rId5"/>
    <p:sldId id="400" r:id="rId6"/>
    <p:sldId id="401" r:id="rId7"/>
    <p:sldId id="39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61926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BKU4 – Economisch Burgerschap</a:t>
            </a:r>
          </a:p>
          <a:p>
            <a:endParaRPr lang="nl-NL" sz="3200" b="1" dirty="0">
              <a:latin typeface="Arial" pitchFamily="34" charset="0"/>
              <a:cs typeface="Arial" pitchFamily="34" charset="0"/>
            </a:endParaRPr>
          </a:p>
          <a:p>
            <a:r>
              <a:rPr lang="nl-NL" sz="3200" b="1" dirty="0" smtClean="0">
                <a:latin typeface="Arial" pitchFamily="34" charset="0"/>
                <a:cs typeface="Arial" pitchFamily="34" charset="0"/>
              </a:rPr>
              <a:t>Welkom!</a:t>
            </a:r>
          </a:p>
          <a:p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6" y="1207941"/>
            <a:ext cx="7736730" cy="47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Inkomen + Bijtellingen -  Aftrekposten = </a:t>
            </a:r>
          </a:p>
          <a:p>
            <a:pPr marL="0" indent="0">
              <a:buNone/>
            </a:pPr>
            <a:r>
              <a:rPr lang="nl-NL" dirty="0" smtClean="0"/>
              <a:t>Belastbaar inkomen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Belastbaar inkomen </a:t>
            </a:r>
            <a:r>
              <a:rPr lang="nl-NL" dirty="0" smtClean="0">
                <a:sym typeface="Wingdings" panose="05000000000000000000" pitchFamily="2" charset="2"/>
              </a:rPr>
              <a:t> belastingtarieven =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Berekende belasting – heffingskortingen = </a:t>
            </a:r>
          </a:p>
          <a:p>
            <a:pPr marL="0" indent="0">
              <a:buNone/>
            </a:pPr>
            <a:r>
              <a:rPr lang="nl-NL" dirty="0" smtClean="0"/>
              <a:t>Te betalen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706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Eigenwoningforfait</a:t>
            </a:r>
          </a:p>
          <a:p>
            <a:r>
              <a:rPr lang="nl-NL" dirty="0" smtClean="0"/>
              <a:t>Autokostenforfait</a:t>
            </a:r>
          </a:p>
          <a:p>
            <a:r>
              <a:rPr lang="nl-NL" dirty="0" smtClean="0"/>
              <a:t>Hypotheekrenteaftrek</a:t>
            </a:r>
          </a:p>
          <a:p>
            <a:r>
              <a:rPr lang="nl-NL" dirty="0" smtClean="0"/>
              <a:t>Arbeidskorting</a:t>
            </a:r>
          </a:p>
          <a:p>
            <a:r>
              <a:rPr lang="nl-NL" dirty="0" smtClean="0"/>
              <a:t>Algemene heffingskorting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204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Inkomen als ondernemer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Ondernemingsvormen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Eenmanszaak, CV, VOF</a:t>
            </a:r>
          </a:p>
          <a:p>
            <a:pPr marL="0" indent="0">
              <a:buNone/>
            </a:pPr>
            <a:r>
              <a:rPr lang="nl-NL" dirty="0" smtClean="0"/>
              <a:t>- Inkomstenbelasting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BV, NV, Coöperatie</a:t>
            </a:r>
          </a:p>
          <a:p>
            <a:pPr marL="0" indent="0">
              <a:buNone/>
            </a:pPr>
            <a:r>
              <a:rPr lang="nl-NL" dirty="0" smtClean="0"/>
              <a:t>- Vennootschapsbelasting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954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Inkomstenbelasting ondernemers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Inkomen: nettowinst</a:t>
            </a:r>
          </a:p>
          <a:p>
            <a:pPr marL="0" indent="0">
              <a:buNone/>
            </a:pPr>
            <a:r>
              <a:rPr lang="nl-NL" dirty="0" smtClean="0"/>
              <a:t>Aftrekposten</a:t>
            </a:r>
          </a:p>
          <a:p>
            <a:pPr>
              <a:buFontTx/>
              <a:buChar char="-"/>
            </a:pPr>
            <a:r>
              <a:rPr lang="nl-NL" dirty="0" smtClean="0"/>
              <a:t>Startersaftrek</a:t>
            </a:r>
          </a:p>
          <a:p>
            <a:pPr>
              <a:buFontTx/>
              <a:buChar char="-"/>
            </a:pPr>
            <a:r>
              <a:rPr lang="nl-NL" dirty="0" smtClean="0"/>
              <a:t>Zelfstandigenaftrek</a:t>
            </a:r>
          </a:p>
          <a:p>
            <a:pPr>
              <a:buFontTx/>
              <a:buChar char="-"/>
            </a:pPr>
            <a:r>
              <a:rPr lang="nl-NL" dirty="0" smtClean="0"/>
              <a:t>Investeringsaftrek (MIA, EIA)</a:t>
            </a:r>
          </a:p>
          <a:p>
            <a:pPr>
              <a:buFontTx/>
              <a:buChar char="-"/>
            </a:pPr>
            <a:r>
              <a:rPr lang="nl-NL" dirty="0" smtClean="0"/>
              <a:t>FOR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480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928263"/>
              </p:ext>
            </p:extLst>
          </p:nvPr>
        </p:nvGraphicFramePr>
        <p:xfrm>
          <a:off x="2051050" y="1196975"/>
          <a:ext cx="66357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938">
                  <a:extLst>
                    <a:ext uri="{9D8B030D-6E8A-4147-A177-3AD203B41FA5}">
                      <a16:colId xmlns:a16="http://schemas.microsoft.com/office/drawing/2014/main" val="1529012132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318794926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456185233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3777559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36,93%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50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Schijf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€68.600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En hoger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49,5%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56862"/>
                  </a:ext>
                </a:extLst>
              </a:tr>
            </a:tbl>
          </a:graphicData>
        </a:graphic>
      </p:graphicFrame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769" y="2636912"/>
            <a:ext cx="54768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52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7338</TotalTime>
  <Words>85</Words>
  <Application>Microsoft Office PowerPoint</Application>
  <PresentationFormat>Diavoorstelling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PowerPoint-presentatie</vt:lpstr>
      <vt:lpstr>Belastingen</vt:lpstr>
      <vt:lpstr>PowerPoint-presentatie</vt:lpstr>
      <vt:lpstr>PowerPoint-presentatie</vt:lpstr>
      <vt:lpstr>Inkomen als ondernemer</vt:lpstr>
      <vt:lpstr>Inkomstenbelasting ondernemers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106</cp:revision>
  <dcterms:created xsi:type="dcterms:W3CDTF">2013-11-15T15:05:42Z</dcterms:created>
  <dcterms:modified xsi:type="dcterms:W3CDTF">2019-02-24T12:24:05Z</dcterms:modified>
</cp:coreProperties>
</file>